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467" r:id="rId3"/>
    <p:sldId id="468" r:id="rId4"/>
    <p:sldId id="471" r:id="rId5"/>
    <p:sldId id="469" r:id="rId6"/>
    <p:sldId id="473" r:id="rId7"/>
    <p:sldId id="474" r:id="rId8"/>
    <p:sldId id="475" r:id="rId9"/>
    <p:sldId id="477" r:id="rId10"/>
    <p:sldId id="478" r:id="rId11"/>
    <p:sldId id="479" r:id="rId12"/>
  </p:sldIdLst>
  <p:sldSz cx="12192000" cy="6858000"/>
  <p:notesSz cx="9939338" cy="6805613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 varScale="1">
        <p:scale>
          <a:sx n="63" d="100"/>
          <a:sy n="63" d="100"/>
        </p:scale>
        <p:origin x="78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8" y="2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7046" cy="341463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3"/>
            <a:ext cx="4307046" cy="341463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7" rIns="91396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75202"/>
            <a:ext cx="7951470" cy="2679710"/>
          </a:xfrm>
          <a:prstGeom prst="rect">
            <a:avLst/>
          </a:prstGeom>
        </p:spPr>
        <p:txBody>
          <a:bodyPr vert="horz" lIns="91396" tIns="45697" rIns="91396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4154"/>
            <a:ext cx="4307046" cy="341462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6464154"/>
            <a:ext cx="4307046" cy="341462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98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74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6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2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85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5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2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3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16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6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kupki.gov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b.nalog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89" y="2026668"/>
            <a:ext cx="6701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Организация работы </a:t>
            </a: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по выявлению личной заинтересованности при осуществлении закупок</a:t>
            </a:r>
            <a:endParaRPr lang="ru-RU" sz="2400" dirty="0"/>
          </a:p>
        </p:txBody>
      </p:sp>
      <p:sp>
        <p:nvSpPr>
          <p:cNvPr id="16" name="TextBox 9"/>
          <p:cNvSpPr txBox="1"/>
          <p:nvPr/>
        </p:nvSpPr>
        <p:spPr>
          <a:xfrm>
            <a:off x="6647041" y="5010383"/>
            <a:ext cx="53728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государственной политики в сфере государственной и муниципальной службы, противодействия коррупции Минтруда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 в отношении участника закупки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986318" y="32381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93004" y="475941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участника закупки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Информация на сайте 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http://zakupki.gov.ru/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Поступающая в орган (организацию) информация (запросы, конверты и проч.)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Открытые источники информации (например, 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https://pb.nalog.ru/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9360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625" y="2122573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служащего (работника) 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65205" y="2122574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организации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5232607" y="1464598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10800000">
            <a:off x="5232607" y="2870366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5400000">
            <a:off x="6024418" y="-35963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31104" y="4075965"/>
            <a:ext cx="6586940" cy="63337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Проведение антикоррупционной проверки                                           (при необходимости)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38265" y="5187990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Можно обратить внимание на субподрядчиков, например, с </a:t>
            </a:r>
            <a:r>
              <a:rPr lang="ru-RU" sz="1800" b="1" dirty="0" err="1" smtClean="0">
                <a:solidFill>
                  <a:schemeClr val="accent5"/>
                </a:solidFill>
                <a:ea typeface="Calibri" panose="020F0502020204030204" pitchFamily="34" charset="0"/>
              </a:rPr>
              <a:t>т.з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. «навязывания услуг»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58498" y="501336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0181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  <a:cs typeface="Arial" panose="020B0604020202020204" pitchFamily="34" charset="0"/>
              </a:rPr>
              <a:t>Понятия «конфликт интересов» в законодательстве</a:t>
            </a:r>
            <a:endParaRPr lang="ru-RU" sz="2400" b="1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целей антикоррупционного законодательства 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понятие 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«конфликт интересов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 установленное 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Федеральном законе № 273-ФЗ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Необходимо разделять понятия «конфликт интересов» в Федеральном законе № 273-ФЗ </a:t>
            </a:r>
            <a:r>
              <a:rPr lang="ru-RU" sz="1800" b="1" dirty="0" smtClean="0">
                <a:solidFill>
                  <a:schemeClr val="accent5"/>
                </a:solidFill>
              </a:rPr>
              <a:t>                            и </a:t>
            </a:r>
            <a:r>
              <a:rPr lang="ru-RU" sz="1800" b="1" dirty="0">
                <a:solidFill>
                  <a:schemeClr val="accent5"/>
                </a:solidFill>
              </a:rPr>
              <a:t>Федеральном законе № 44-ФЗ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Работу по выявлению личной заинтересованности при осуществлении закупочной деятельности проводят антикоррупционные подразделения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Требуется устанавливать факт распространения статей 10 и 11 Федерального закона № 273-ФЗ                 на конкретных работников организации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85389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6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Базовые принципы построения антикоррупционной работы в закупках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728280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законности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4250412" y="2152636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результативности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7772543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учета ресурсов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6009756" y="-648437"/>
            <a:ext cx="200313" cy="791704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912" y="3649177"/>
            <a:ext cx="10872000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Работа, направленная на выявление личной заинтересованности, должна осуществляться с учетом фактических возможностей органа (организации)</a:t>
            </a:r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 rot="4888028">
            <a:off x="6840505" y="4439135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5157950" y="4411893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3912" y="4749142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Общие профилактические мероприятия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50987" y="4754218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Аналитические мероприятия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3857" y="5893242"/>
            <a:ext cx="10872000" cy="602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Рекомендуется определить ответственного служащего (работника)</a:t>
            </a:r>
          </a:p>
          <a:p>
            <a:pPr algn="ctr"/>
            <a:r>
              <a:rPr lang="en-US" sz="1800" dirty="0" smtClean="0">
                <a:solidFill>
                  <a:schemeClr val="accent5"/>
                </a:solidFill>
              </a:rPr>
              <a:t>[</a:t>
            </a:r>
            <a:r>
              <a:rPr lang="ru-RU" sz="1800" dirty="0" smtClean="0">
                <a:solidFill>
                  <a:schemeClr val="accent5"/>
                </a:solidFill>
              </a:rPr>
              <a:t>локальная специализация</a:t>
            </a:r>
            <a:r>
              <a:rPr lang="en-US" sz="1800" dirty="0" smtClean="0">
                <a:solidFill>
                  <a:schemeClr val="accent5"/>
                </a:solidFill>
              </a:rPr>
              <a:t>]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52303" y="569843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9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Определение перечня лиц в целях профилактики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210020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Члены коллегиального органа по осуществлению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Руководитель заказчика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0685" y="2783862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Должностные лица контрактной службы или контрактный управляющий 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30685" y="3357704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Служащие (работники), заинтересованные в осуществлении закупки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30685" y="3931546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лица, участвующие в осуществлении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85800" y="172671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685800" y="230055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85800" y="287440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81993" y="344824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93" y="402208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 rot="5400000">
            <a:off x="6053277" y="592892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9525" y="4932011"/>
            <a:ext cx="11240205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Включение в перечень декларантов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0432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Общие профилактические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667143"/>
            <a:ext cx="10154920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Налаживание оптимальной коммуникаций в органе (организации)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Повышение квалификации ответственного служащего (работника)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5593" y="25444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9363" y="156619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363" y="27112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86025" y="3465575"/>
            <a:ext cx="0" cy="165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95550" y="3800475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95550" y="4237007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86024" y="4679064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86025" y="5121121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905003" y="3614950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рабочий порядок (телефонная связь, электронная почта и проч.)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05003" y="4057007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официальный порядок (служебная переписка)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14404" y="4499064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участие в открытых процедурных мероприятиях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5002" y="4941121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иные способы</a:t>
            </a:r>
            <a:endParaRPr lang="ru-RU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78171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профилактические мероприятия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Подготовка типовых ситуаций личной заинтересованности в закупках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Ежегодные (чаще) консультативно-методические совещания</a:t>
            </a:r>
            <a:endParaRPr lang="ru-RU" sz="1800" b="1" dirty="0">
              <a:solidFill>
                <a:schemeClr val="accent5"/>
              </a:solidFill>
              <a:ea typeface="Calibri" panose="020F0502020204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Ежегодная </a:t>
            </a:r>
            <a:r>
              <a:rPr lang="ru-RU" sz="1800" b="1" u="sng" dirty="0" smtClean="0">
                <a:solidFill>
                  <a:schemeClr val="accent5"/>
                </a:solidFill>
                <a:ea typeface="Calibri" panose="020F0502020204030204" pitchFamily="34" charset="0"/>
              </a:rPr>
              <a:t>добровольная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 оценка знаний служащих (работников)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Информирование служащих (работников) о практике привлечения к ответственности, в </a:t>
            </a:r>
            <a:r>
              <a:rPr lang="ru-RU" sz="1800" b="1" dirty="0" err="1" smtClean="0">
                <a:solidFill>
                  <a:schemeClr val="accent5"/>
                </a:solidFill>
                <a:ea typeface="Calibri" panose="020F0502020204030204" pitchFamily="34" charset="0"/>
              </a:rPr>
              <a:t>т.ч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. в рамках органа (организации)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97892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2" y="81369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1332" y="1505597"/>
            <a:ext cx="11404269" cy="64705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/>
                </a:solidFill>
                <a:cs typeface="Times New Roman" pitchFamily="18" charset="0"/>
              </a:rPr>
              <a:t>Определение критериев выбора закупок для анализа</a:t>
            </a:r>
            <a:endParaRPr lang="ru-RU" sz="2000" b="1" dirty="0">
              <a:solidFill>
                <a:schemeClr val="accent5"/>
              </a:solidFill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30681" y="276033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коррупционная емкость сферы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0682" y="2295396"/>
            <a:ext cx="10154919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</a:rPr>
              <a:t>размер НМЦК, цена контракта с единственным поставщиком, начальная сумма одной единицы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30681" y="3219327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частота заключения контракта с одним и тем же лицом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1" y="368321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аспекты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81989" y="233193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81989" y="279814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81989" y="3255866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89" y="371975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ашивка 35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7777" y="4653785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анализ всех заинтересованных служащих (работников) и всех участников закупки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9382" y="4635686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7777" y="527173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анализ </a:t>
            </a:r>
            <a:r>
              <a:rPr lang="ru-RU" sz="1600" b="1" dirty="0">
                <a:solidFill>
                  <a:schemeClr val="accent5"/>
                </a:solidFill>
              </a:rPr>
              <a:t>всех заинтересованных служащих (</a:t>
            </a:r>
            <a:r>
              <a:rPr lang="ru-RU" sz="1600" b="1" dirty="0" smtClean="0">
                <a:solidFill>
                  <a:schemeClr val="accent5"/>
                </a:solidFill>
              </a:rPr>
              <a:t>работников</a:t>
            </a:r>
            <a:r>
              <a:rPr lang="ru-RU" sz="1600" b="1" dirty="0">
                <a:solidFill>
                  <a:schemeClr val="accent5"/>
                </a:solidFill>
              </a:rPr>
              <a:t>) и всех поставщиков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9382" y="525363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7777" y="5891427"/>
            <a:ext cx="4867275" cy="755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выборочный анализ заинтересованных </a:t>
            </a:r>
            <a:r>
              <a:rPr lang="ru-RU" sz="1600" b="1" dirty="0">
                <a:solidFill>
                  <a:schemeClr val="accent5"/>
                </a:solidFill>
              </a:rPr>
              <a:t>служащих (</a:t>
            </a:r>
            <a:r>
              <a:rPr lang="ru-RU" sz="1600" b="1" dirty="0" smtClean="0">
                <a:solidFill>
                  <a:schemeClr val="accent5"/>
                </a:solidFill>
              </a:rPr>
              <a:t>работников</a:t>
            </a:r>
            <a:r>
              <a:rPr lang="ru-RU" sz="1600" b="1" dirty="0">
                <a:solidFill>
                  <a:schemeClr val="accent5"/>
                </a:solidFill>
              </a:rPr>
              <a:t>) и </a:t>
            </a:r>
            <a:r>
              <a:rPr lang="ru-RU" sz="1600" b="1" dirty="0" smtClean="0">
                <a:solidFill>
                  <a:schemeClr val="accent5"/>
                </a:solidFill>
              </a:rPr>
              <a:t>участников закупки с учетом критериев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9382" y="6023504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40317" y="467188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</a:t>
            </a:r>
            <a:r>
              <a:rPr lang="ru-RU" sz="1600" b="1" dirty="0" smtClean="0">
                <a:solidFill>
                  <a:schemeClr val="accent5"/>
                </a:solidFill>
              </a:rPr>
              <a:t>ыборочный анализ заинтересованных служащих (работников) и поставщиков с учетом критериев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01922" y="465378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940317" y="5289831"/>
            <a:ext cx="4867275" cy="75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</a:t>
            </a:r>
            <a:r>
              <a:rPr lang="ru-RU" sz="1600" b="1" dirty="0" smtClean="0">
                <a:solidFill>
                  <a:schemeClr val="accent5"/>
                </a:solidFill>
              </a:rPr>
              <a:t>ыборочный анализ заинтересованных служащих (работников) и поставщиков на основании поступившей информации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1922" y="5406221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940317" y="6141636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иные основания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01922" y="6123537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23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1" y="802876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Источники внешней информации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Замечания уполномоченных органов (ФАС России, Счетная палата Российской Федерации, Федеральное казначейство)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Письма физических и юридических лиц, связанные с закупочной деятельностью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«Горячая линия», личный прием, специальная электронная почта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Нашивка 34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01648" y="4762613"/>
            <a:ext cx="4988701" cy="633375"/>
          </a:xfrm>
          <a:prstGeom prst="rect">
            <a:avLst/>
          </a:prstGeom>
          <a:noFill/>
          <a:ln w="28575">
            <a:solidFill>
              <a:srgbClr val="FF6D6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При необходимости организовать проверку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81265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Внутренние источники информации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69295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Трудовая книжка (конфликт интересов  «на входе»)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95351" y="2728822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Анкета при поступлении / карточка работника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95351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Декларация;</a:t>
            </a:r>
            <a:endParaRPr lang="ru-RU" sz="1800" dirty="0">
              <a:solidFill>
                <a:schemeClr val="accent5"/>
              </a:solidFill>
            </a:endParaRPr>
          </a:p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сведения о социальных сетях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4229133" y="2189905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Ежегодное </a:t>
            </a:r>
            <a:r>
              <a:rPr lang="ru-RU" sz="1800" u="sng" dirty="0" smtClean="0">
                <a:solidFill>
                  <a:schemeClr val="accent5"/>
                </a:solidFill>
              </a:rPr>
              <a:t>добровольное</a:t>
            </a:r>
            <a:r>
              <a:rPr lang="ru-RU" sz="1800" dirty="0" smtClean="0">
                <a:solidFill>
                  <a:schemeClr val="accent5"/>
                </a:solidFill>
              </a:rPr>
              <a:t> декларирование по конфликту интересов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4226740" y="3286702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Журнал посещений  органа (организации)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776530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Реестр заключенных контрактов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7765308" y="2729467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Реестр контрагентов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7760522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Иные источники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995843" y="118106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2529" y="561666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служащего (работника)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581</Words>
  <Application>Microsoft Office PowerPoint</Application>
  <PresentationFormat>Широкоэкранный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Black</vt:lpstr>
      <vt:lpstr>Bookman Old Style</vt:lpstr>
      <vt:lpstr>Calibri</vt:lpstr>
      <vt:lpstr>Calibri Light</vt:lpstr>
      <vt:lpstr>Ebrima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Тугучев Никита Максимович</cp:lastModifiedBy>
  <cp:revision>519</cp:revision>
  <cp:lastPrinted>2020-02-13T15:52:27Z</cp:lastPrinted>
  <dcterms:created xsi:type="dcterms:W3CDTF">2015-10-24T19:54:13Z</dcterms:created>
  <dcterms:modified xsi:type="dcterms:W3CDTF">2020-05-19T09:41:01Z</dcterms:modified>
</cp:coreProperties>
</file>